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26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87C77-59BF-4E48-A2E4-791DBBBC1D3F}" type="datetimeFigureOut">
              <a:rPr lang="en-US" smtClean="0"/>
              <a:t>8/5/2023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06E4C7-DD5C-41FD-BF66-530CBA433EB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87C77-59BF-4E48-A2E4-791DBBBC1D3F}" type="datetimeFigureOut">
              <a:rPr lang="en-US" smtClean="0"/>
              <a:t>8/5/2023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06E4C7-DD5C-41FD-BF66-530CBA433EB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87C77-59BF-4E48-A2E4-791DBBBC1D3F}" type="datetimeFigureOut">
              <a:rPr lang="en-US" smtClean="0"/>
              <a:t>8/5/2023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06E4C7-DD5C-41FD-BF66-530CBA433EB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87C77-59BF-4E48-A2E4-791DBBBC1D3F}" type="datetimeFigureOut">
              <a:rPr lang="en-US" smtClean="0"/>
              <a:t>8/5/2023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06E4C7-DD5C-41FD-BF66-530CBA433EB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87C77-59BF-4E48-A2E4-791DBBBC1D3F}" type="datetimeFigureOut">
              <a:rPr lang="en-US" smtClean="0"/>
              <a:t>8/5/2023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06E4C7-DD5C-41FD-BF66-530CBA433EB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87C77-59BF-4E48-A2E4-791DBBBC1D3F}" type="datetimeFigureOut">
              <a:rPr lang="en-US" smtClean="0"/>
              <a:t>8/5/2023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06E4C7-DD5C-41FD-BF66-530CBA433EB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87C77-59BF-4E48-A2E4-791DBBBC1D3F}" type="datetimeFigureOut">
              <a:rPr lang="en-US" smtClean="0"/>
              <a:t>8/5/2023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06E4C7-DD5C-41FD-BF66-530CBA433EB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87C77-59BF-4E48-A2E4-791DBBBC1D3F}" type="datetimeFigureOut">
              <a:rPr lang="en-US" smtClean="0"/>
              <a:t>8/5/2023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06E4C7-DD5C-41FD-BF66-530CBA433EB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87C77-59BF-4E48-A2E4-791DBBBC1D3F}" type="datetimeFigureOut">
              <a:rPr lang="en-US" smtClean="0"/>
              <a:t>8/5/2023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06E4C7-DD5C-41FD-BF66-530CBA433EB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87C77-59BF-4E48-A2E4-791DBBBC1D3F}" type="datetimeFigureOut">
              <a:rPr lang="en-US" smtClean="0"/>
              <a:t>8/5/2023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06E4C7-DD5C-41FD-BF66-530CBA433EB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87C77-59BF-4E48-A2E4-791DBBBC1D3F}" type="datetimeFigureOut">
              <a:rPr lang="en-US" smtClean="0"/>
              <a:t>8/5/2023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06E4C7-DD5C-41FD-BF66-530CBA433EB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F87C77-59BF-4E48-A2E4-791DBBBC1D3F}" type="datetimeFigureOut">
              <a:rPr lang="en-US" smtClean="0"/>
              <a:t>8/5/2023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06E4C7-DD5C-41FD-BF66-530CBA433EBC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SOCIAL STRATIFICATION</a:t>
            </a:r>
            <a:br>
              <a:rPr lang="en-US" dirty="0" smtClean="0"/>
            </a:br>
            <a:r>
              <a:rPr lang="en-US" dirty="0" smtClean="0"/>
              <a:t>(</a:t>
            </a:r>
            <a:r>
              <a:rPr lang="as-IN" dirty="0" smtClean="0"/>
              <a:t>সামাজিক স্তৰীকৰণ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UNIT-I: INTRODUCING STRATIFICATION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2852"/>
            <a:ext cx="8229600" cy="785818"/>
          </a:xfrm>
        </p:spPr>
        <p:txBody>
          <a:bodyPr/>
          <a:lstStyle/>
          <a:p>
            <a:r>
              <a:rPr lang="en-US" dirty="0" smtClean="0"/>
              <a:t>INTRODUCTION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857232"/>
            <a:ext cx="9144000" cy="6000768"/>
          </a:xfrm>
        </p:spPr>
        <p:txBody>
          <a:bodyPr>
            <a:normAutofit fontScale="55000" lnSpcReduction="20000"/>
          </a:bodyPr>
          <a:lstStyle/>
          <a:p>
            <a:r>
              <a:rPr lang="en-US" b="1" dirty="0"/>
              <a:t>Social stratification</a:t>
            </a:r>
            <a:r>
              <a:rPr lang="en-US" dirty="0"/>
              <a:t> refers to a society’s categorization of its people into rankings based on factors like wealth, income, </a:t>
            </a:r>
            <a:r>
              <a:rPr lang="en-US" dirty="0" smtClean="0"/>
              <a:t>education</a:t>
            </a:r>
            <a:r>
              <a:rPr lang="en-US" dirty="0"/>
              <a:t>, family background, and power</a:t>
            </a:r>
            <a:r>
              <a:rPr lang="en-US" dirty="0" smtClean="0"/>
              <a:t>.</a:t>
            </a:r>
          </a:p>
          <a:p>
            <a:r>
              <a:rPr lang="as-IN" dirty="0" smtClean="0"/>
              <a:t>সামাজিক স্তৰীকৰণৰ অৰ্থ হ’ল এখন সমাজে ধন, আয়, শিক্ষা, পৰিয়ালৰ পটভূমি, ক্ষমতাৰ দৰে কাৰকৰ ওপৰত ভিত্তি কৰি নিজৰ লোকসকলক ৰেংকিঙত ভাগ কৰা।</a:t>
            </a:r>
            <a:endParaRPr lang="en-US" dirty="0" smtClean="0"/>
          </a:p>
          <a:p>
            <a:r>
              <a:rPr lang="en-US" dirty="0" smtClean="0"/>
              <a:t>The members of every society are considered superior-inferior, equal, etc. on the basis of different factors.</a:t>
            </a:r>
          </a:p>
          <a:p>
            <a:r>
              <a:rPr lang="as-IN" dirty="0" smtClean="0"/>
              <a:t>প্ৰতিখন সমাজৰ সদস্যক বিভিন্ন কাৰকৰ ভিত্তিত উচ্চ-হীন, সম ইত্যাদি বুলি গণ্য কৰা হয়।</a:t>
            </a:r>
            <a:endParaRPr lang="en-US" dirty="0" smtClean="0"/>
          </a:p>
          <a:p>
            <a:r>
              <a:rPr lang="en-US" dirty="0"/>
              <a:t>However, sociologists recognize social stratification as a society-wide system that makes </a:t>
            </a:r>
            <a:r>
              <a:rPr lang="en-US" dirty="0" smtClean="0"/>
              <a:t>inequalities.</a:t>
            </a:r>
          </a:p>
          <a:p>
            <a:r>
              <a:rPr lang="as-IN" dirty="0" smtClean="0"/>
              <a:t>কিন্তু সমাজবিজ্ঞানীসকলে সামাজিক স্তৰবিন্যাসক এক সমাজব্যাপী ব্যৱস্থা হিচাপে স্বীকৃতি দিয়ে যিয়ে বৈষম্যৰ সৃষ্টি কৰে।</a:t>
            </a:r>
            <a:endParaRPr lang="en-US" dirty="0" smtClean="0"/>
          </a:p>
          <a:p>
            <a:r>
              <a:rPr lang="en-US" dirty="0"/>
              <a:t>Sociologists distinguish between two types of systems of stratification. </a:t>
            </a:r>
            <a:r>
              <a:rPr lang="en-US" b="1" dirty="0"/>
              <a:t>Closed systems</a:t>
            </a:r>
            <a:r>
              <a:rPr lang="en-US" dirty="0"/>
              <a:t> accommodate little change in social position. They do not allow people to shift levels and do not permit social relationships between levels</a:t>
            </a:r>
            <a:r>
              <a:rPr lang="en-US" dirty="0" smtClean="0"/>
              <a:t>.</a:t>
            </a:r>
          </a:p>
          <a:p>
            <a:r>
              <a:rPr lang="as-IN" dirty="0" smtClean="0"/>
              <a:t>সমাজবিজ্ঞানীসকলে স্তৰবিন্যাসৰ দুবিধ ব্যৱস্থাৰ মাজত পাৰ্থক্য ৰাখে। বন্ধ ব্যৱস্থাই সামাজিক অৱস্থানৰ সামান্য পৰিৱৰ্তনক গ্ৰহণ কৰে। তেওঁলোকে মানুহক স্তৰ সলনি কৰিবলৈ নিদিয়ে আৰু স্তৰৰ মাজত সামাজিক সম্পৰ্ক স্থাপনৰ অনুমতি নিদিয়ে।</a:t>
            </a:r>
            <a:endParaRPr lang="en-US" dirty="0" smtClean="0"/>
          </a:p>
          <a:p>
            <a:r>
              <a:rPr lang="en-US" b="1" dirty="0" smtClean="0"/>
              <a:t>Open </a:t>
            </a:r>
            <a:r>
              <a:rPr lang="en-US" b="1" dirty="0"/>
              <a:t>systems</a:t>
            </a:r>
            <a:r>
              <a:rPr lang="en-US" dirty="0"/>
              <a:t> are based on achievement and allow for movement and interaction between layers and classes</a:t>
            </a:r>
            <a:r>
              <a:rPr lang="en-US" dirty="0" smtClean="0"/>
              <a:t>.</a:t>
            </a:r>
          </a:p>
          <a:p>
            <a:r>
              <a:rPr lang="as-IN" dirty="0" smtClean="0"/>
              <a:t>মুক্ত ব্যৱস্থাপ্ৰণালীসমূহ কৃতিত্বৰ ওপৰত ভিত্তি কৰি তৈয়াৰ কৰা হয় আৰু স্তৰ আৰু শ্ৰেণীসমূহৰ মাজত গতি আৰু পাৰস্পৰিক ক্ৰিয়াৰ অনুমতি দিয়ে।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28670"/>
          </a:xfrm>
        </p:spPr>
        <p:txBody>
          <a:bodyPr/>
          <a:lstStyle/>
          <a:p>
            <a:r>
              <a:rPr lang="en-US" dirty="0" smtClean="0"/>
              <a:t>THE CASTE SYSTEM(Closed System)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928670"/>
            <a:ext cx="9144000" cy="5929330"/>
          </a:xfrm>
        </p:spPr>
        <p:txBody>
          <a:bodyPr>
            <a:normAutofit fontScale="70000" lnSpcReduction="20000"/>
          </a:bodyPr>
          <a:lstStyle/>
          <a:p>
            <a:r>
              <a:rPr lang="en-US" b="1" dirty="0"/>
              <a:t>Caste systems</a:t>
            </a:r>
            <a:r>
              <a:rPr lang="en-US" dirty="0"/>
              <a:t> are closed stratification systems where people can do little or nothing to change the social standing of their birth</a:t>
            </a:r>
            <a:r>
              <a:rPr lang="en-US" dirty="0" smtClean="0"/>
              <a:t>.</a:t>
            </a:r>
          </a:p>
          <a:p>
            <a:r>
              <a:rPr lang="as-IN" dirty="0" smtClean="0"/>
              <a:t>জাতি ব্যৱস্থা হৈছে বন্ধ স্তৰবিন্যাস ব্যৱস্থা য’ত মানুহে নিজৰ জন্মৰ সামাজিক অৱস্থান সলনি কৰিবলৈ কম বা একো কৰিব নোৱাৰে।</a:t>
            </a:r>
            <a:endParaRPr lang="en-US" dirty="0" smtClean="0"/>
          </a:p>
          <a:p>
            <a:r>
              <a:rPr lang="en-US" dirty="0"/>
              <a:t>The caste system determines all aspects of an individual’s life: occupations, marriage partners, and housing</a:t>
            </a:r>
            <a:r>
              <a:rPr lang="en-US" dirty="0" smtClean="0"/>
              <a:t>.</a:t>
            </a:r>
          </a:p>
          <a:p>
            <a:r>
              <a:rPr lang="as-IN" dirty="0" smtClean="0"/>
              <a:t>জাতি ব্যৱস্থাই ব্যক্তিৰ জীৱনৰ সকলো দিশ নিৰ্ধাৰণ কৰে: বৃত্তি, বিবাহ সংগী, আৰু বাসগৃহ।</a:t>
            </a:r>
            <a:endParaRPr lang="en-US" dirty="0" smtClean="0"/>
          </a:p>
          <a:p>
            <a:r>
              <a:rPr lang="en-US" dirty="0" smtClean="0"/>
              <a:t>People were expected </a:t>
            </a:r>
            <a:r>
              <a:rPr lang="en-US" dirty="0"/>
              <a:t>to work in an occupation and to enter into a marriage based on their caste</a:t>
            </a:r>
            <a:r>
              <a:rPr lang="en-US" dirty="0" smtClean="0"/>
              <a:t>.</a:t>
            </a:r>
          </a:p>
          <a:p>
            <a:r>
              <a:rPr lang="as-IN" dirty="0" smtClean="0"/>
              <a:t>মানুহে এটা বৃত্তিত কাম কৰি নিজৰ জাতিৰ ওপৰত ভিত্তি কৰি বিবাহত সোমাব বুলি আশা কৰা হৈছিল।</a:t>
            </a:r>
            <a:endParaRPr lang="en-US" dirty="0" smtClean="0"/>
          </a:p>
          <a:p>
            <a:r>
              <a:rPr lang="en-US" dirty="0"/>
              <a:t>The caste system in India has been officially dismantled, but is still deeply embedded in Indian society, particularly in rural areas</a:t>
            </a:r>
            <a:r>
              <a:rPr lang="en-US" dirty="0" smtClean="0"/>
              <a:t>.(</a:t>
            </a:r>
            <a:r>
              <a:rPr lang="en-US" dirty="0" err="1" smtClean="0"/>
              <a:t>Honour</a:t>
            </a:r>
            <a:r>
              <a:rPr lang="en-US" dirty="0" smtClean="0"/>
              <a:t> Killing)</a:t>
            </a:r>
          </a:p>
          <a:p>
            <a:r>
              <a:rPr lang="as-IN" dirty="0" smtClean="0"/>
              <a:t>ভাৰতৰ জাতি ব্যৱস্থা আনুষ্ঠানিকভাৱে ভাঙি পেলোৱা হৈছে যদিও ভাৰতীয় সমাজত বিশেষকৈ গ্ৰাম্য অঞ্চলত এতিয়াও গভীৰভাৱে নিহিত হৈ আছে। (সন্মান হত্যা)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785794"/>
          </a:xfrm>
        </p:spPr>
        <p:txBody>
          <a:bodyPr/>
          <a:lstStyle/>
          <a:p>
            <a:r>
              <a:rPr lang="en-US" dirty="0" smtClean="0"/>
              <a:t>THE CLASS SYSTEM(Open System)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714356"/>
            <a:ext cx="9144000" cy="6143644"/>
          </a:xfrm>
        </p:spPr>
        <p:txBody>
          <a:bodyPr/>
          <a:lstStyle/>
          <a:p>
            <a:r>
              <a:rPr lang="en-US" dirty="0"/>
              <a:t>A </a:t>
            </a:r>
            <a:r>
              <a:rPr lang="en-US" b="1" dirty="0"/>
              <a:t>class system</a:t>
            </a:r>
            <a:r>
              <a:rPr lang="en-US" dirty="0"/>
              <a:t> is based on both social factors and individual achievement</a:t>
            </a:r>
            <a:r>
              <a:rPr lang="en-US" dirty="0" smtClean="0"/>
              <a:t>.</a:t>
            </a:r>
          </a:p>
          <a:p>
            <a:r>
              <a:rPr lang="as-IN" dirty="0" smtClean="0"/>
              <a:t>শ্ৰেণী ব্যৱস্থা এটা সামাজিক কাৰক আৰু ব্যক্তিগত কৃতিত্ব দুয়োটাৰে ওপৰত ভিত্তি কৰি গঢ় লৈ উঠে।</a:t>
            </a:r>
            <a:endParaRPr lang="en-US" dirty="0" smtClean="0"/>
          </a:p>
          <a:p>
            <a:r>
              <a:rPr lang="en-US" dirty="0"/>
              <a:t>Unlike caste systems, class systems are open</a:t>
            </a:r>
            <a:r>
              <a:rPr lang="en-US" dirty="0" smtClean="0"/>
              <a:t>.</a:t>
            </a:r>
          </a:p>
          <a:p>
            <a:r>
              <a:rPr lang="as-IN" dirty="0" smtClean="0"/>
              <a:t>জাতি ব্যৱস্থাৰ দৰে নহয়, শ্ৰেণী ব্যৱস্থা মুকলি।</a:t>
            </a:r>
            <a:endParaRPr lang="en-US" dirty="0" smtClean="0"/>
          </a:p>
          <a:p>
            <a:r>
              <a:rPr lang="en-US" dirty="0"/>
              <a:t>They can also socialize with and marry members of other classes</a:t>
            </a:r>
            <a:r>
              <a:rPr lang="en-US" dirty="0" smtClean="0"/>
              <a:t>.</a:t>
            </a:r>
          </a:p>
          <a:p>
            <a:r>
              <a:rPr lang="as-IN" dirty="0" smtClean="0"/>
              <a:t>আন শ্ৰেণীৰ সদস্যৰ লগতো সামাজিকভাৱে মিলিব পাৰে আৰু বিয়াও কৰিব পাৰে।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28670"/>
          </a:xfrm>
        </p:spPr>
        <p:txBody>
          <a:bodyPr>
            <a:normAutofit/>
          </a:bodyPr>
          <a:lstStyle/>
          <a:p>
            <a:r>
              <a:rPr lang="en-US" dirty="0" smtClean="0"/>
              <a:t>CASTE VS CLASS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2844" y="857232"/>
            <a:ext cx="9001156" cy="5857916"/>
          </a:xfrm>
        </p:spPr>
        <p:txBody>
          <a:bodyPr>
            <a:normAutofit fontScale="70000" lnSpcReduction="20000"/>
          </a:bodyPr>
          <a:lstStyle/>
          <a:p>
            <a:r>
              <a:rPr lang="en-US" dirty="0" smtClean="0"/>
              <a:t>Caste(status) is ascribed by birth which can never be changed. Where as class is achieved by the individuals.</a:t>
            </a:r>
          </a:p>
          <a:p>
            <a:r>
              <a:rPr lang="as-IN" dirty="0" smtClean="0"/>
              <a:t>জাতি(মৰ্যাদা) জন্মৰ দ্বাৰা আৰোপ কৰা হয় যিটো কেতিয়াও সলনি কৰিব নোৱাৰি। ব্যক্তিয়ে শ্ৰেণী লাভ কৰে।</a:t>
            </a:r>
            <a:endParaRPr lang="en-US" dirty="0" smtClean="0"/>
          </a:p>
          <a:p>
            <a:r>
              <a:rPr lang="en-US" dirty="0" smtClean="0"/>
              <a:t>Caste system is particular as it can only be seen in India. Where as class is universal.</a:t>
            </a:r>
          </a:p>
          <a:p>
            <a:r>
              <a:rPr lang="as-IN" dirty="0" smtClean="0"/>
              <a:t>জাতি ব্যৱস্থাটো কেৱল ভাৰততহে দেখা পোৱাৰ বাবে বিশেষ। আনহাতে শ্ৰেণী সাৰ্বজনীন।</a:t>
            </a:r>
            <a:endParaRPr lang="en-US" dirty="0" smtClean="0"/>
          </a:p>
          <a:p>
            <a:r>
              <a:rPr lang="en-US" dirty="0" smtClean="0"/>
              <a:t>Caste is a closed system and Class is an open system.</a:t>
            </a:r>
          </a:p>
          <a:p>
            <a:r>
              <a:rPr lang="as-IN" dirty="0" smtClean="0"/>
              <a:t>জাতি এটা বন্ধ ব্যৱস্থা আৰু শ্ৰেণী হৈছে এটা মুকলি ব্যৱস্থা।</a:t>
            </a:r>
            <a:endParaRPr lang="en-US" dirty="0" smtClean="0"/>
          </a:p>
          <a:p>
            <a:r>
              <a:rPr lang="en-US" dirty="0" smtClean="0"/>
              <a:t>Relations are limited in caste system where as in class system individuals are more free.</a:t>
            </a:r>
          </a:p>
          <a:p>
            <a:r>
              <a:rPr lang="as-IN" dirty="0" smtClean="0"/>
              <a:t>জাতি ব্যৱস্থাত সম্পৰ্ক সীমিত হোৱাৰ বিপৰীতে শ্ৰেণী ব্যৱস্থাত ব্যক্তি মুক্ত।</a:t>
            </a:r>
            <a:endParaRPr lang="en-US" dirty="0" smtClean="0"/>
          </a:p>
          <a:p>
            <a:r>
              <a:rPr lang="en-US" dirty="0" smtClean="0"/>
              <a:t>Social distance is maintained in between different caste and  in class less social distance can be observed. </a:t>
            </a:r>
          </a:p>
          <a:p>
            <a:r>
              <a:rPr lang="as-IN" dirty="0" smtClean="0"/>
              <a:t>বিভিন্ন জাতিৰ মাজত সামাজিক দূৰত্ব বজাই ৰখা হয় আৰু শ্ৰেণীত কম সামাজিক দূৰত্ব মানি চলিব পাৰি।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</TotalTime>
  <Words>181</Words>
  <Application>Microsoft Office PowerPoint</Application>
  <PresentationFormat>On-screen Show (4:3)</PresentationFormat>
  <Paragraphs>40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SOCIAL STRATIFICATION (সামাজিক স্তৰীকৰণ)</vt:lpstr>
      <vt:lpstr>INTRODUCTION</vt:lpstr>
      <vt:lpstr>THE CASTE SYSTEM(Closed System)</vt:lpstr>
      <vt:lpstr>THE CLASS SYSTEM(Open System)</vt:lpstr>
      <vt:lpstr>CASTE VS CLASS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SOCIAL STRATIFICATION (সামাজিক স্তৰীকৰণ)</dc:title>
  <dc:creator>trinayantalukdar007@gmail.com</dc:creator>
  <cp:lastModifiedBy>trinayantalukdar007@gmail.com</cp:lastModifiedBy>
  <cp:revision>1</cp:revision>
  <dcterms:created xsi:type="dcterms:W3CDTF">2023-08-05T02:22:26Z</dcterms:created>
  <dcterms:modified xsi:type="dcterms:W3CDTF">2023-08-05T03:12:53Z</dcterms:modified>
</cp:coreProperties>
</file>