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793E19-8E6F-4ABE-8913-5ADB9987D331}"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93E19-8E6F-4ABE-8913-5ADB9987D331}"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93E19-8E6F-4ABE-8913-5ADB9987D331}"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93E19-8E6F-4ABE-8913-5ADB9987D331}"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793E19-8E6F-4ABE-8913-5ADB9987D331}"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93E19-8E6F-4ABE-8913-5ADB9987D331}"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93E19-8E6F-4ABE-8913-5ADB9987D331}" type="datetimeFigureOut">
              <a:rPr lang="en-US" smtClean="0"/>
              <a:pPr/>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93E19-8E6F-4ABE-8913-5ADB9987D331}" type="datetimeFigureOut">
              <a:rPr lang="en-US" smtClean="0"/>
              <a:pPr/>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93E19-8E6F-4ABE-8913-5ADB9987D331}" type="datetimeFigureOut">
              <a:rPr lang="en-US" smtClean="0"/>
              <a:pPr/>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93E19-8E6F-4ABE-8913-5ADB9987D331}"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93E19-8E6F-4ABE-8913-5ADB9987D331}"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2B6FB-8664-4CAC-9468-471887E0F9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93E19-8E6F-4ABE-8913-5ADB9987D331}" type="datetimeFigureOut">
              <a:rPr lang="en-US" smtClean="0"/>
              <a:pPr/>
              <a:t>8/30/2023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D2B6FB-8664-4CAC-9468-471887E0F9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thoughtco.com/why-a-norm-matter-302664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houghtco.com/gender-definition-3026335" TargetMode="External"/><Relationship Id="rId2" Type="http://schemas.openxmlformats.org/officeDocument/2006/relationships/hyperlink" Target="https://www.thoughtco.com/why-a-norm-matter-302664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8605"/>
            <a:ext cx="7772400" cy="1071569"/>
          </a:xfrm>
        </p:spPr>
        <p:txBody>
          <a:bodyPr/>
          <a:lstStyle/>
          <a:p>
            <a:r>
              <a:rPr lang="en-US" dirty="0" smtClean="0"/>
              <a:t>SOCIAL GROUP (</a:t>
            </a:r>
            <a:r>
              <a:rPr lang="as-IN" dirty="0" smtClean="0"/>
              <a:t>সামাজিক গোট</a:t>
            </a:r>
            <a:r>
              <a:rPr lang="en-US" dirty="0" smtClean="0"/>
              <a:t>)</a:t>
            </a:r>
            <a:endParaRPr lang="en-US" dirty="0"/>
          </a:p>
        </p:txBody>
      </p:sp>
      <p:sp>
        <p:nvSpPr>
          <p:cNvPr id="3" name="Subtitle 2"/>
          <p:cNvSpPr>
            <a:spLocks noGrp="1"/>
          </p:cNvSpPr>
          <p:nvPr>
            <p:ph type="subTitle" idx="1"/>
          </p:nvPr>
        </p:nvSpPr>
        <p:spPr>
          <a:xfrm>
            <a:off x="0" y="1857364"/>
            <a:ext cx="9144000" cy="5000636"/>
          </a:xfrm>
        </p:spPr>
        <p:txBody>
          <a:bodyPr>
            <a:normAutofit fontScale="92500"/>
          </a:bodyPr>
          <a:lstStyle/>
          <a:p>
            <a:pPr algn="just">
              <a:buFont typeface="Arial" pitchFamily="34" charset="0"/>
              <a:buChar char="•"/>
            </a:pPr>
            <a:r>
              <a:rPr lang="en-US" dirty="0" smtClean="0">
                <a:solidFill>
                  <a:schemeClr val="tx1"/>
                </a:solidFill>
              </a:rPr>
              <a:t>Social group is a collection of individuals, two or more, interacting on each other, who have some common objects of attention and participate in similar activities. It may be football club family, </a:t>
            </a:r>
            <a:r>
              <a:rPr lang="en-US" dirty="0" err="1" smtClean="0">
                <a:solidFill>
                  <a:schemeClr val="tx1"/>
                </a:solidFill>
              </a:rPr>
              <a:t>neighbours</a:t>
            </a:r>
            <a:r>
              <a:rPr lang="en-US" dirty="0" smtClean="0">
                <a:solidFill>
                  <a:schemeClr val="tx1"/>
                </a:solidFill>
              </a:rPr>
              <a:t> etc.</a:t>
            </a:r>
          </a:p>
          <a:p>
            <a:pPr algn="just">
              <a:buFont typeface="Arial" pitchFamily="34" charset="0"/>
              <a:buChar char="•"/>
            </a:pPr>
            <a:r>
              <a:rPr lang="as-IN" dirty="0" smtClean="0">
                <a:solidFill>
                  <a:schemeClr val="tx1"/>
                </a:solidFill>
              </a:rPr>
              <a:t>সামাজিক গোট হৈছে দুজন বা তাতকৈ অধিক ব্যক্তিৰ সংকলন, যিয়ে ইজনে সিজনৰ ওপৰত মত বিনিময় কৰে, যাৰ কিছুমান সাধাৰণ মনোযোগৰ বস্তু থাকে আৰু একেধৰণৰ কাৰ্য্যকলাপত অংশগ্ৰহণ কৰে। ফুটবল ক্লাবৰ পৰিয়াল, ওচৰ-চুবুৰীয়া ইত্যাদি হ’ব পাৰে।</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8280"/>
          </a:xfrm>
        </p:spPr>
        <p:txBody>
          <a:bodyPr>
            <a:normAutofit fontScale="90000"/>
          </a:bodyPr>
          <a:lstStyle/>
          <a:p>
            <a:r>
              <a:rPr lang="en-US" dirty="0" err="1" smtClean="0"/>
              <a:t>Contd</a:t>
            </a:r>
            <a:r>
              <a:rPr lang="en-US" dirty="0" smtClean="0"/>
              <a:t>…</a:t>
            </a:r>
            <a:endParaRPr lang="en-US" dirty="0"/>
          </a:p>
        </p:txBody>
      </p:sp>
      <p:sp>
        <p:nvSpPr>
          <p:cNvPr id="3" name="Content Placeholder 2"/>
          <p:cNvSpPr>
            <a:spLocks noGrp="1"/>
          </p:cNvSpPr>
          <p:nvPr>
            <p:ph idx="1"/>
          </p:nvPr>
        </p:nvSpPr>
        <p:spPr>
          <a:xfrm>
            <a:off x="142844" y="785794"/>
            <a:ext cx="8858312" cy="5786478"/>
          </a:xfrm>
        </p:spPr>
        <p:txBody>
          <a:bodyPr>
            <a:normAutofit fontScale="70000" lnSpcReduction="20000"/>
          </a:bodyPr>
          <a:lstStyle/>
          <a:p>
            <a:r>
              <a:rPr lang="en-US" dirty="0" smtClean="0"/>
              <a:t>Similarity in behavior, attitude and opinion is observed among the members of in group. But they show dissimilar behavior; attitude and opinion towards the members of out group</a:t>
            </a:r>
            <a:r>
              <a:rPr lang="en-US" dirty="0" smtClean="0"/>
              <a:t>.</a:t>
            </a:r>
          </a:p>
          <a:p>
            <a:r>
              <a:rPr lang="as-IN" dirty="0" smtClean="0"/>
              <a:t>ইন গ্ৰুপৰ সদস্যসকলৰ মাজত আচৰণ, মনোভাৱ আৰু মতামতৰ সাদৃশ্য দেখা যায়। কিন্তু তেওঁলোকে অসদৃশ আচৰণ দেখুৱায়; আউট গ্ৰুপৰ সদস্যসকলৰ প্ৰতি মনোভাৱ আৰু মতামত।</a:t>
            </a:r>
            <a:endParaRPr lang="en-US" dirty="0" smtClean="0"/>
          </a:p>
          <a:p>
            <a:r>
              <a:rPr lang="en-US" dirty="0" smtClean="0"/>
              <a:t>In group members have positive attitude towards their own in group but they have negative attitudes towards their out group</a:t>
            </a:r>
            <a:r>
              <a:rPr lang="en-US" dirty="0" smtClean="0"/>
              <a:t>.</a:t>
            </a:r>
          </a:p>
          <a:p>
            <a:r>
              <a:rPr lang="as-IN" dirty="0" smtClean="0"/>
              <a:t>গ্ৰুপত সদস্যসকলৰ গ্ৰুপত নিজৰ প্ৰতি ইতিবাচক মনোভাৱ থাকে যদিও তেওঁলোকৰ আউট গ্ৰুপৰ প্ৰতি নেতিবাচক মনোভাৱ থাকে।</a:t>
            </a:r>
            <a:endParaRPr lang="en-US" dirty="0" smtClean="0"/>
          </a:p>
          <a:p>
            <a:r>
              <a:rPr lang="en-US" dirty="0" smtClean="0"/>
              <a:t>In group is a group to which individual belongs to but all other group to which he does not belongs to are his out group</a:t>
            </a:r>
            <a:r>
              <a:rPr lang="en-US" dirty="0" smtClean="0"/>
              <a:t>.</a:t>
            </a:r>
          </a:p>
          <a:p>
            <a:r>
              <a:rPr lang="as-IN" dirty="0" smtClean="0"/>
              <a:t>ইন গ্ৰুপ হৈছে এনে এটা গোট যাৰ ব্যক্তিজন অন্তৰ্গত কিন্তু তেওঁ অন্তৰ্ভুক্ত নোহোৱা আন সকলো গোট তেওঁৰ আউট গ্ৰুপ।</a:t>
            </a:r>
            <a:endParaRPr lang="en-US" dirty="0" smtClean="0"/>
          </a:p>
          <a:p>
            <a:r>
              <a:rPr lang="en-US" dirty="0" smtClean="0"/>
              <a:t>Members of in group feel that their personal welfare is bound up with other members of group but out group members do not feel so</a:t>
            </a:r>
            <a:r>
              <a:rPr lang="en-US" dirty="0" smtClean="0"/>
              <a:t>.</a:t>
            </a:r>
          </a:p>
          <a:p>
            <a:r>
              <a:rPr lang="as-IN" dirty="0" smtClean="0"/>
              <a:t>ইন গ্ৰুপৰ সদস্যসকলে অনুভৱ কৰে যে তেওঁলোকৰ ব্যক্তিগত কল্যাণ গ্ৰুপৰ আন সদস্যৰ সৈতে বান্ধ খাই আছে কিন্তু আউট গ্ৰুপৰ সদস্যসকলে তেনে অনুভৱ নকৰে।</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GROUP</a:t>
            </a:r>
            <a:endParaRPr lang="en-US" dirty="0"/>
          </a:p>
        </p:txBody>
      </p:sp>
      <p:sp>
        <p:nvSpPr>
          <p:cNvPr id="3" name="Content Placeholder 2"/>
          <p:cNvSpPr>
            <a:spLocks noGrp="1"/>
          </p:cNvSpPr>
          <p:nvPr>
            <p:ph idx="1"/>
          </p:nvPr>
        </p:nvSpPr>
        <p:spPr>
          <a:xfrm>
            <a:off x="0" y="1285860"/>
            <a:ext cx="9001156" cy="5429288"/>
          </a:xfrm>
        </p:spPr>
        <p:txBody>
          <a:bodyPr>
            <a:normAutofit fontScale="70000" lnSpcReduction="20000"/>
          </a:bodyPr>
          <a:lstStyle/>
          <a:p>
            <a:r>
              <a:rPr lang="en-US" dirty="0" smtClean="0"/>
              <a:t>Developed by Hayman. Subsequently by Turner, R.K Merton and Sheriff elaborated it further</a:t>
            </a:r>
            <a:r>
              <a:rPr lang="en-US" dirty="0" smtClean="0"/>
              <a:t>.</a:t>
            </a:r>
          </a:p>
          <a:p>
            <a:r>
              <a:rPr lang="as-IN" dirty="0" smtClean="0"/>
              <a:t>হেমেনৰ দ্বাৰা বিকশিত। তাৰ পিছত </a:t>
            </a:r>
            <a:r>
              <a:rPr lang="as-IN" dirty="0" smtClean="0"/>
              <a:t>টাৰ্নাৰে</a:t>
            </a:r>
            <a:r>
              <a:rPr lang="en-US" dirty="0" smtClean="0"/>
              <a:t>,</a:t>
            </a:r>
            <a:r>
              <a:rPr lang="as-IN" dirty="0" smtClean="0"/>
              <a:t> </a:t>
            </a:r>
            <a:r>
              <a:rPr lang="as-IN" dirty="0" smtClean="0"/>
              <a:t>আৰ কে মাৰ্টন আৰু শ্বেৰিফে ইয়াক আৰু বিশদভাৱে কয়।</a:t>
            </a:r>
            <a:endParaRPr lang="en-US" dirty="0" smtClean="0"/>
          </a:p>
          <a:p>
            <a:r>
              <a:rPr lang="en-US" dirty="0" smtClean="0"/>
              <a:t>A reference group is a collection of people that we use as a standard of comparison for ourselves regardless of whether we are part of that group. We rely on reference groups to understand </a:t>
            </a:r>
            <a:r>
              <a:rPr lang="en-US" dirty="0" smtClean="0">
                <a:hlinkClick r:id="rId2"/>
              </a:rPr>
              <a:t>social norms</a:t>
            </a:r>
            <a:r>
              <a:rPr lang="en-US" dirty="0" smtClean="0"/>
              <a:t>, which then shape our values, ideas, behavior, and appearance. This means that we also use them to evaluate the relative worth, desirability, or appropriateness of these things</a:t>
            </a:r>
            <a:r>
              <a:rPr lang="en-US" dirty="0" smtClean="0"/>
              <a:t>.</a:t>
            </a:r>
          </a:p>
          <a:p>
            <a:r>
              <a:rPr lang="as-IN" dirty="0" smtClean="0"/>
              <a:t>ৰেফাৰেন্স গ্ৰুপ হ’ল আমি সেই গোটৰ অংশ হওক বা নহওক, আমি নিজৰ বাবে তুলনাৰ মানদণ্ড হিচাপে ব্যৱহাৰ কৰা মানুহৰ সংকলন। আমি সামাজিক নীতি-নিয়ম বুজিবলৈ ৰেফাৰেন্স গ্ৰুপৰ ওপৰত নিৰ্ভৰশীল, যিয়ে তাৰ পিছত আমাৰ মূল্যবোধ, ধাৰণা, আচৰণ আৰু চেহেৰাক গঢ় দিয়ে। অৰ্থাৎ আমি এইবোৰৰ আপেক্ষিক মূল্য, বাঞ্ছনীয়তা বা উপযুক্ততা মূল্যায়ন কৰিবলৈও সেইবোৰ ব্যৱহাৰ কৰো।</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28604"/>
          </a:xfrm>
        </p:spPr>
        <p:txBody>
          <a:bodyPr>
            <a:normAutofit fontScale="90000"/>
          </a:bodyPr>
          <a:lstStyle/>
          <a:p>
            <a:r>
              <a:rPr lang="en-US" dirty="0" smtClean="0"/>
              <a:t>Contd..</a:t>
            </a:r>
            <a:endParaRPr lang="en-US" dirty="0"/>
          </a:p>
        </p:txBody>
      </p:sp>
      <p:sp>
        <p:nvSpPr>
          <p:cNvPr id="3" name="Content Placeholder 2"/>
          <p:cNvSpPr>
            <a:spLocks noGrp="1"/>
          </p:cNvSpPr>
          <p:nvPr>
            <p:ph idx="1"/>
          </p:nvPr>
        </p:nvSpPr>
        <p:spPr>
          <a:xfrm>
            <a:off x="0" y="571480"/>
            <a:ext cx="9144000" cy="6286520"/>
          </a:xfrm>
        </p:spPr>
        <p:txBody>
          <a:bodyPr>
            <a:normAutofit fontScale="47500" lnSpcReduction="20000"/>
          </a:bodyPr>
          <a:lstStyle/>
          <a:p>
            <a:r>
              <a:rPr lang="en-US" dirty="0" smtClean="0"/>
              <a:t>we see </a:t>
            </a:r>
            <a:r>
              <a:rPr lang="en-US" dirty="0" smtClean="0">
                <a:hlinkClick r:id="rId2"/>
              </a:rPr>
              <a:t>norms and dominant values</a:t>
            </a:r>
            <a:r>
              <a:rPr lang="en-US" dirty="0" smtClean="0"/>
              <a:t>, and we choose to either embrace and reproduce them in our own thoughts, behavior, and interactions with others; or, we reject and refute them by thinking and acting in ways that break from them</a:t>
            </a:r>
            <a:r>
              <a:rPr lang="en-US" dirty="0" smtClean="0"/>
              <a:t>.</a:t>
            </a:r>
          </a:p>
          <a:p>
            <a:r>
              <a:rPr lang="as-IN" dirty="0" smtClean="0"/>
              <a:t>আমি নীতি-নিয়ম আৰু প্ৰভাৱশালী মূল্যবোধবোৰ দেখিবলৈ পাওঁ, আৰু আমি হয় সেইবোৰক আকোৱালি ল'বলৈ বাছি লওঁ আৰু আমাৰ নিজৰ চিন্তা, আচৰণ আৰু আনৰ সৈতে হোৱা পাৰস্পৰিক ক্ৰিয়া-কলাপত পুনৰুত্পাদন কৰিবলৈ বাছি লওঁ; বা, আমি সেইবোৰৰ পৰা বিচ্ছিন্ন হোৱা ধৰণে চিন্তা আৰু কাম কৰি নাকচ আৰু খণ্ডন কৰোঁ।</a:t>
            </a:r>
            <a:endParaRPr lang="en-US" dirty="0" smtClean="0"/>
          </a:p>
          <a:p>
            <a:r>
              <a:rPr lang="en-US" dirty="0" smtClean="0"/>
              <a:t>Embracing the norms of a reference group and expressing them ourselves is how we achieve important connections with others that lead to social acceptance —doing so is how we "fit in" and achieve a sense of belonging</a:t>
            </a:r>
            <a:r>
              <a:rPr lang="en-US" dirty="0" smtClean="0"/>
              <a:t>.</a:t>
            </a:r>
          </a:p>
          <a:p>
            <a:r>
              <a:rPr lang="as-IN" dirty="0" smtClean="0"/>
              <a:t>এটা ৰেফাৰেন্স গ্ৰুপৰ নীতি-নিয়ম আকোৱালি লোৱা আৰু নিজেই প্ৰকাশ কৰাটোৱেই হৈছে আমি কেনেকৈ আনৰ সৈতে গুৰুত্বপূৰ্ণ সংযোগ লাভ কৰোঁ যিয়ে সামাজিক গ্ৰহণযোগ্যতালৈ লৈ যায় —তেনে কৰাটোৱেই হৈছে আমি কেনেকৈ "ফিট ইন" কৰি নিজৰ বুলি অনুভৱ কৰোঁ।</a:t>
            </a:r>
            <a:endParaRPr lang="en-US" dirty="0" smtClean="0"/>
          </a:p>
          <a:p>
            <a:r>
              <a:rPr lang="en-US" dirty="0" smtClean="0"/>
              <a:t>In choosing what clothing to buy and wear, for example, we typically refer to those around us, like friends or peer groups, colleagues, or to stylistic reference groups</a:t>
            </a:r>
            <a:r>
              <a:rPr lang="en-US" dirty="0" smtClean="0"/>
              <a:t>.</a:t>
            </a:r>
          </a:p>
          <a:p>
            <a:r>
              <a:rPr lang="as-IN" dirty="0" smtClean="0"/>
              <a:t>উদাহৰণস্বৰূপে, কি কাপোৰ কিনিব আৰু পিন্ধিব সেইটো নিৰ্বাচন কৰাৰ সময়ত আমি সাধাৰণতে আমাৰ চৌপাশৰ লোকসকলক বুজাওঁ, যেনে বন্ধু বা সমনীয়া গোট, সহকৰ্মী বা শৈলীগত ৰেফাৰেন্স </a:t>
            </a:r>
            <a:r>
              <a:rPr lang="as-IN" dirty="0" smtClean="0"/>
              <a:t>গোট</a:t>
            </a:r>
            <a:r>
              <a:rPr lang="en-US" dirty="0" smtClean="0"/>
              <a:t> </a:t>
            </a:r>
            <a:r>
              <a:rPr lang="en-US" dirty="0" smtClean="0"/>
              <a:t>I</a:t>
            </a:r>
            <a:endParaRPr lang="en-US" dirty="0" smtClean="0"/>
          </a:p>
          <a:p>
            <a:r>
              <a:rPr lang="en-US" dirty="0" smtClean="0">
                <a:hlinkClick r:id="rId3"/>
              </a:rPr>
              <a:t>Gender norms</a:t>
            </a:r>
            <a:r>
              <a:rPr lang="en-US" dirty="0" smtClean="0"/>
              <a:t> are another clear example of how reference groups shape our thoughts and behavior</a:t>
            </a:r>
            <a:r>
              <a:rPr lang="en-US" dirty="0" smtClean="0"/>
              <a:t>.</a:t>
            </a:r>
          </a:p>
          <a:p>
            <a:r>
              <a:rPr lang="as-IN" dirty="0" smtClean="0"/>
              <a:t>লিংগ নীতিসমূহ হৈছে ৰেফাৰেন্স গোটসমূহে আমাৰ চিন্তা আৰু আচৰণ কেনেকৈ গঢ় দিয়ে তাৰ আন এক স্পষ্ট উদাহৰণ।</a:t>
            </a:r>
            <a:endParaRPr lang="en-US" dirty="0" smtClean="0"/>
          </a:p>
          <a:p>
            <a:r>
              <a:rPr lang="en-US" dirty="0" smtClean="0"/>
              <a:t>As we grow up, reference groups shape our grooming habits on the basis of gender (shaving and other hair-removal practices, hairstyle, etc.), how we interact with others based on their gender, how we physically carry ourselves and comport our bodies, and what roles we inhabit in our personal relationships with others (how to be a "good" wife or husband, or son or daughter, for example</a:t>
            </a:r>
            <a:r>
              <a:rPr lang="en-US" dirty="0" smtClean="0"/>
              <a:t>).</a:t>
            </a:r>
          </a:p>
          <a:p>
            <a:r>
              <a:rPr lang="as-IN" dirty="0" smtClean="0"/>
              <a:t>আমি ডাঙৰ হৈ অহাৰ লগে লগে ৰেফাৰেন্স গ্ৰুপবোৰে আমাৰ গ্ৰুমিং অভ্যাসবোৰ লিংগৰ ভিত্তিত (শ্বেভিং আৰু অন্যান্য চুলি আঁতৰোৱাৰ পদ্ধতি, চুলিৰ ষ্টাইল আদি), তেওঁলোকৰ লিংগৰ ওপৰত ভিত্তি কৰি আনৰ সৈতে কেনেকৈ যোগাযোগ কৰো, আমি কেনেকৈ শাৰীৰিকভাৱে নিজকে কঢ়িয়াই লৈ ফুৰো আৰু আমাৰ শৰীৰক কেনেকৈ কম্পৰ্ট কৰো, তাৰ ওপৰত ভিত্তি কৰি গঢ় দিয়ে , আৰু আনৰ সৈতে আমাৰ ব্যক্তিগত সম্পৰ্কত আমি কি ভূমিকা পালন কৰো (উদাহৰণস্বৰূপে কেনেকৈ "ভাল" পত্নী বা স্বামী, বা পুত্ৰ বা কন্যা হ'ব পাৰি)।</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GROUP(</a:t>
            </a:r>
            <a:r>
              <a:rPr lang="as-IN" dirty="0" smtClean="0"/>
              <a:t>প্ৰাথমিক গোট</a:t>
            </a:r>
            <a:r>
              <a:rPr lang="en-US" dirty="0" smtClean="0"/>
              <a:t>)</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term was first used by “C.H. Cooley”.</a:t>
            </a:r>
          </a:p>
          <a:p>
            <a:r>
              <a:rPr lang="en-US" dirty="0" smtClean="0"/>
              <a:t>It’s a small group in which a small number of persons come into direct contact with one another.</a:t>
            </a:r>
          </a:p>
          <a:p>
            <a:r>
              <a:rPr lang="as-IN" dirty="0" smtClean="0"/>
              <a:t>ই এটা সৰু গোট য’ত কেইজনমান ব্যক্তিয়ে ইজনে সিজনৰ প্ৰত্যক্ষ সংস্পৰ্শলৈ আহে।</a:t>
            </a:r>
            <a:endParaRPr lang="en-US" dirty="0" smtClean="0"/>
          </a:p>
          <a:p>
            <a:r>
              <a:rPr lang="en-US" dirty="0" smtClean="0"/>
              <a:t>They have intimate(closeness) face to face association and cooperation. (e.g. family members).</a:t>
            </a:r>
          </a:p>
          <a:p>
            <a:r>
              <a:rPr lang="as-IN" dirty="0" smtClean="0"/>
              <a:t>তেওঁলোকৰ অন্তৰংগ(ঘনিষ্ঠতা) মুখামুখি সংগ আৰু সহযোগিতা আছে। (যেনে পৰিয়ালৰ সদস্য)।</a:t>
            </a:r>
            <a:endParaRPr lang="en-US" dirty="0" smtClean="0"/>
          </a:p>
          <a:p>
            <a:r>
              <a:rPr lang="en-US" dirty="0" smtClean="0"/>
              <a:t>It is possible to have face to face relation but may not be a primary group.(meetings and interviews).</a:t>
            </a:r>
          </a:p>
          <a:p>
            <a:r>
              <a:rPr lang="as-IN" dirty="0" smtClean="0"/>
              <a:t>মুখামুখি সম্পৰ্ক থকাটো সম্ভৱ যদিও প্ৰাথমিক গোট নহ'বও পাৰে।(সভা আৰু সাক্ষাৎকাৰ)।</a:t>
            </a:r>
            <a:endParaRPr lang="en-US" dirty="0" smtClean="0"/>
          </a:p>
          <a:p>
            <a:r>
              <a:rPr lang="en-US" dirty="0" smtClean="0"/>
              <a:t>On the other hand without any face to face relation one may be included in the primary. For instance close friends whom we have not met for years.</a:t>
            </a:r>
          </a:p>
          <a:p>
            <a:r>
              <a:rPr lang="as-IN" dirty="0" smtClean="0"/>
              <a:t>আনহাতে কোনো ধৰণৰ মুখামুখি সম্পৰ্ক অবিহনে প্ৰাথমিকত অন্তৰ্ভুক্ত হ’ব পাৰে। উদাহৰণস্বৰূপে বছৰ বছৰ ধৰি লগ নোপোৱা ঘনিষ্ঠ বন্ধু।</a:t>
            </a: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r>
              <a:rPr lang="en-US" dirty="0" smtClean="0"/>
              <a:t>Characteristics of primary group</a:t>
            </a:r>
            <a:br>
              <a:rPr lang="en-US" dirty="0" smtClean="0"/>
            </a:br>
            <a:r>
              <a:rPr lang="as-IN" dirty="0" smtClean="0"/>
              <a:t>প্ৰাথমিক গোটৰ বৈশিষ্ট্য</a:t>
            </a:r>
            <a:endParaRPr lang="en-US" dirty="0"/>
          </a:p>
        </p:txBody>
      </p:sp>
      <p:sp>
        <p:nvSpPr>
          <p:cNvPr id="3" name="Content Placeholder 2"/>
          <p:cNvSpPr>
            <a:spLocks noGrp="1"/>
          </p:cNvSpPr>
          <p:nvPr>
            <p:ph idx="1"/>
          </p:nvPr>
        </p:nvSpPr>
        <p:spPr>
          <a:xfrm>
            <a:off x="457200" y="1600200"/>
            <a:ext cx="8229600" cy="5114948"/>
          </a:xfrm>
        </p:spPr>
        <p:txBody>
          <a:bodyPr>
            <a:normAutofit fontScale="70000" lnSpcReduction="20000"/>
          </a:bodyPr>
          <a:lstStyle/>
          <a:p>
            <a:r>
              <a:rPr lang="en-US" dirty="0" smtClean="0"/>
              <a:t>Its small in size due to which, in such group members cooperation, sympathy can be seen.</a:t>
            </a:r>
          </a:p>
          <a:p>
            <a:r>
              <a:rPr lang="as-IN" dirty="0" smtClean="0"/>
              <a:t>ইয়াৰ আকাৰত সৰু যাৰ বাবে, এনে গোটৰ সদস্যসকলৰ সহযোগিতাত, সহানুভূতি দেখা যায়।</a:t>
            </a:r>
            <a:endParaRPr lang="en-US" dirty="0" smtClean="0"/>
          </a:p>
          <a:p>
            <a:r>
              <a:rPr lang="en-US" dirty="0" smtClean="0"/>
              <a:t>Close identification can be seen which means direct cooperation I.e. doing the same thing together to achieve their common interest.</a:t>
            </a:r>
          </a:p>
          <a:p>
            <a:r>
              <a:rPr lang="as-IN" dirty="0" smtClean="0"/>
              <a:t>ঘনিষ্ঠ চিনাক্তকৰণ দেখা যায় যাৰ অৰ্থ হৈছে প্ৰত্যক্ষ সহযোগিতা তেওঁলোকৰ উমৈহতীয়া স্বাৰ্থ লাভ কৰিবলৈ একেলগে একে কাম কৰি আছে।</a:t>
            </a:r>
            <a:endParaRPr lang="en-US" dirty="0" smtClean="0"/>
          </a:p>
          <a:p>
            <a:r>
              <a:rPr lang="en-US" dirty="0" smtClean="0"/>
              <a:t>It has common aims and interest.(common religious believes).</a:t>
            </a:r>
          </a:p>
          <a:p>
            <a:r>
              <a:rPr lang="as-IN" dirty="0" smtClean="0"/>
              <a:t>ইয়াৰ উমৈহতীয়া উদ্দেশ্য আৰু আগ্ৰহ আছে।(একেধৰণৰ ধৰ্মীয় বিশ্বাস)।</a:t>
            </a:r>
            <a:endParaRPr lang="en-US" dirty="0" smtClean="0"/>
          </a:p>
          <a:p>
            <a:r>
              <a:rPr lang="en-US" dirty="0" smtClean="0"/>
              <a:t>The relation among the members are spontaneous not a pressurized relationship.</a:t>
            </a:r>
          </a:p>
          <a:p>
            <a:r>
              <a:rPr lang="as-IN" dirty="0" smtClean="0"/>
              <a:t>সদস্যসকলৰ মাজৰ সম্পৰ্কবোৰ স্বতস্ফূৰ্ত নহয়, হেঁচা প্ৰয়োগ কৰা সম্পৰ্ক নহয়।</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a:t>
            </a:r>
            <a:r>
              <a:rPr lang="en-US" dirty="0"/>
              <a:t>P</a:t>
            </a:r>
            <a:r>
              <a:rPr lang="en-US" dirty="0" smtClean="0"/>
              <a:t>rimary </a:t>
            </a:r>
            <a:r>
              <a:rPr lang="en-US" dirty="0"/>
              <a:t>G</a:t>
            </a:r>
            <a:r>
              <a:rPr lang="en-US" dirty="0" smtClean="0"/>
              <a:t>roup</a:t>
            </a:r>
            <a:endParaRPr lang="en-US" dirty="0"/>
          </a:p>
        </p:txBody>
      </p:sp>
      <p:sp>
        <p:nvSpPr>
          <p:cNvPr id="3" name="Content Placeholder 2"/>
          <p:cNvSpPr>
            <a:spLocks noGrp="1"/>
          </p:cNvSpPr>
          <p:nvPr>
            <p:ph idx="1"/>
          </p:nvPr>
        </p:nvSpPr>
        <p:spPr>
          <a:xfrm>
            <a:off x="0" y="1214422"/>
            <a:ext cx="8686800" cy="5357850"/>
          </a:xfrm>
        </p:spPr>
        <p:txBody>
          <a:bodyPr>
            <a:normAutofit fontScale="55000" lnSpcReduction="20000"/>
          </a:bodyPr>
          <a:lstStyle/>
          <a:p>
            <a:r>
              <a:rPr lang="en-US" dirty="0"/>
              <a:t> Primary group shapes personality of individuals. It plays a very important role in molding, shaping and developing the personality of an individual</a:t>
            </a:r>
            <a:r>
              <a:rPr lang="en-US" dirty="0" smtClean="0"/>
              <a:t>.</a:t>
            </a:r>
          </a:p>
          <a:p>
            <a:r>
              <a:rPr lang="as-IN" dirty="0" smtClean="0"/>
              <a:t>প্ৰাথমিক গোটে ব্যক্তিৰ ব্যক্তিত্ব গঢ় দিয়ে। ব্যক্তিৰ ব্যক্তিত্বক গঢ় দিয়া, গঢ় দিয়া আৰু বিকাশ কৰাত ই অতি গুৰুত্বপূৰ্ণ ভূমিকা পালন কৰে।</a:t>
            </a:r>
            <a:endParaRPr lang="en-US" dirty="0" smtClean="0"/>
          </a:p>
          <a:p>
            <a:r>
              <a:rPr lang="en-US" dirty="0"/>
              <a:t>Primary group fulfills different psychological needs of an individual such as love, affection, fellow feeling, co-operation, companionship and exchange of thought</a:t>
            </a:r>
            <a:r>
              <a:rPr lang="en-US" dirty="0" smtClean="0"/>
              <a:t>.</a:t>
            </a:r>
          </a:p>
          <a:p>
            <a:r>
              <a:rPr lang="as-IN" dirty="0" smtClean="0"/>
              <a:t>প্ৰাথমিক গোটে ব্যক্তিৰ বিভিন্ন মানসিক প্ৰয়োজন যেনে প্ৰেম, মৰম, সহযোগিতা, সহযোগিতা, সংগী আৰু চিন্তাৰ আদান-প্ৰদান পূৰণ কৰে।</a:t>
            </a:r>
            <a:endParaRPr lang="en-US" dirty="0" smtClean="0"/>
          </a:p>
          <a:p>
            <a:r>
              <a:rPr lang="en-US" dirty="0"/>
              <a:t>Individual lives a spontaneous living in a primary group. </a:t>
            </a:r>
            <a:r>
              <a:rPr lang="en-US" dirty="0" smtClean="0"/>
              <a:t>Because </a:t>
            </a:r>
            <a:r>
              <a:rPr lang="en-US" dirty="0"/>
              <a:t>of this spontaneous living members of a primary group come freely together in an informal manner</a:t>
            </a:r>
            <a:r>
              <a:rPr lang="en-US" dirty="0" smtClean="0"/>
              <a:t>.</a:t>
            </a:r>
          </a:p>
          <a:p>
            <a:r>
              <a:rPr lang="as-IN" dirty="0" smtClean="0"/>
              <a:t>ব্যক্তিয়ে প্ৰাথমিক গোটত স্বতঃস্ফূৰ্তভাৱে বাস কৰে। ইয়াৰ বাবেই এটা প্ৰাথমিক গোটৰ স্বতঃস্ফূৰ্ত জীৱিত সদস্যসকল অনানুষ্ঠানিকভাৱে মুক্তভাৱে একত্ৰিত হয়।</a:t>
            </a:r>
            <a:endParaRPr lang="en-US" dirty="0" smtClean="0"/>
          </a:p>
          <a:p>
            <a:r>
              <a:rPr lang="en-US" dirty="0"/>
              <a:t>Primary group provides security to all its members. A member always feels a kind of emotional support and feels that there is someone on his side</a:t>
            </a:r>
            <a:r>
              <a:rPr lang="en-US" dirty="0" smtClean="0"/>
              <a:t>.</a:t>
            </a:r>
          </a:p>
          <a:p>
            <a:r>
              <a:rPr lang="as-IN" dirty="0" smtClean="0"/>
              <a:t>প্ৰাথমিক গোটে ইয়াৰ সকলো সদস্যক নিৰাপত্তা প্ৰদান কৰে। এজন সদস্যই সদায় এক প্ৰকাৰৰ আৱেগিক সমৰ্থন অনুভৱ কৰে আৰু অনুভৱ কৰে যে তেওঁৰ পক্ষত কোনোবা আছে।</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GROUPS (</a:t>
            </a:r>
            <a:r>
              <a:rPr lang="as-IN" dirty="0" smtClean="0"/>
              <a:t>মাধ্যমিক গোট</a:t>
            </a:r>
            <a:r>
              <a:rPr lang="en-US" dirty="0" smtClean="0"/>
              <a:t>)</a:t>
            </a:r>
            <a:endParaRPr lang="en-US" dirty="0"/>
          </a:p>
        </p:txBody>
      </p:sp>
      <p:sp>
        <p:nvSpPr>
          <p:cNvPr id="3" name="Content Placeholder 2"/>
          <p:cNvSpPr>
            <a:spLocks noGrp="1"/>
          </p:cNvSpPr>
          <p:nvPr>
            <p:ph idx="1"/>
          </p:nvPr>
        </p:nvSpPr>
        <p:spPr>
          <a:xfrm>
            <a:off x="214282" y="1285860"/>
            <a:ext cx="8786874" cy="5286412"/>
          </a:xfrm>
        </p:spPr>
        <p:txBody>
          <a:bodyPr>
            <a:normAutofit fontScale="62500" lnSpcReduction="20000"/>
          </a:bodyPr>
          <a:lstStyle/>
          <a:p>
            <a:pPr fontAlgn="base">
              <a:buNone/>
            </a:pPr>
            <a:r>
              <a:rPr lang="en-US" b="1" dirty="0" smtClean="0"/>
              <a:t>Secondary groups include:</a:t>
            </a:r>
            <a:endParaRPr lang="en-US" dirty="0" smtClean="0"/>
          </a:p>
          <a:p>
            <a:pPr fontAlgn="base"/>
            <a:r>
              <a:rPr lang="en-US" dirty="0" smtClean="0"/>
              <a:t>They are characterized by goal-oriented, and impersonal relationships.</a:t>
            </a:r>
          </a:p>
          <a:p>
            <a:pPr fontAlgn="base"/>
            <a:r>
              <a:rPr lang="as-IN" dirty="0" smtClean="0"/>
              <a:t>লক্ষ্যমুখী, আৰু ব্যক্তিহীন সম্পৰ্কৰ বৈশিষ্ট্য।</a:t>
            </a:r>
            <a:endParaRPr lang="en-US" dirty="0" smtClean="0"/>
          </a:p>
          <a:p>
            <a:pPr fontAlgn="base"/>
            <a:r>
              <a:rPr lang="en-US" dirty="0" smtClean="0"/>
              <a:t>They are composed by a diverse range of individuals and they are sometimes referred to as professional associations.</a:t>
            </a:r>
          </a:p>
          <a:p>
            <a:pPr fontAlgn="base"/>
            <a:r>
              <a:rPr lang="as-IN" dirty="0" smtClean="0"/>
              <a:t>বিভিন্ন ব্যক্তিৰ দ্বাৰা গঠিত আৰু কেতিয়াবা ইয়াক পেছাদাৰী সংস্থা বুলিও কোৱা হয়।</a:t>
            </a:r>
            <a:endParaRPr lang="en-US" dirty="0" smtClean="0"/>
          </a:p>
          <a:p>
            <a:pPr fontAlgn="base"/>
            <a:r>
              <a:rPr lang="en-US" dirty="0" smtClean="0"/>
              <a:t>Relationships and interactions between the members of the secondary groups are often temporary.</a:t>
            </a:r>
          </a:p>
          <a:p>
            <a:pPr fontAlgn="base"/>
            <a:r>
              <a:rPr lang="as-IN" dirty="0" smtClean="0"/>
              <a:t>গৌণ গোটৰ সদস্যসকলৰ মাজত সম্পৰ্ক আৰু পাৰস্পৰিক ক্ৰিয়া-কলাপ প্ৰায়ে অস্থায়ী হয়।</a:t>
            </a:r>
            <a:endParaRPr lang="en-US" dirty="0" smtClean="0"/>
          </a:p>
          <a:p>
            <a:pPr fontAlgn="base"/>
            <a:r>
              <a:rPr lang="en-US" b="1" dirty="0" smtClean="0"/>
              <a:t>Companies And Corporations: </a:t>
            </a:r>
            <a:r>
              <a:rPr lang="en-US" dirty="0" smtClean="0"/>
              <a:t>Companies and corporations consist of groups of people who are gathered to conduct business and own financial profit. Large corporations such as Apple or Amazon include hundreds of thousands of employees, which make face-to-face contact between them impossible.</a:t>
            </a:r>
          </a:p>
          <a:p>
            <a:pPr fontAlgn="base"/>
            <a:r>
              <a:rPr lang="as-IN" dirty="0" smtClean="0"/>
              <a:t>কোম্পানী আৰু নিগম: কোম্পানী আৰু নিগম এনে লোকৰ দলেৰে গঠিত যিসকলে ব্যৱসায় চলাবলৈ আৰু আৰ্থিক লাভৰ মালিক হ’বলৈ গোট খায়। এপল বা আমাজনৰ দৰে বৃহৎ নিগমত লাখ লাখ কৰ্মচাৰী থাকে, যাৰ বাবে তেওঁলোকৰ মাজত মুখামুখি যোগাযোগ অসম্ভৱ হৈ পৰে।</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2918"/>
          </a:xfrm>
        </p:spPr>
        <p:txBody>
          <a:bodyPr>
            <a:noAutofit/>
          </a:bodyPr>
          <a:lstStyle/>
          <a:p>
            <a:r>
              <a:rPr lang="en-US" sz="2400" dirty="0" smtClean="0"/>
              <a:t>DIFFERENCE BETWEEN PRIMARY GROUP AND SECONDARY GROUP</a:t>
            </a:r>
            <a:endParaRPr lang="en-US" sz="2400" dirty="0"/>
          </a:p>
        </p:txBody>
      </p:sp>
      <p:sp>
        <p:nvSpPr>
          <p:cNvPr id="3" name="Content Placeholder 2"/>
          <p:cNvSpPr>
            <a:spLocks noGrp="1"/>
          </p:cNvSpPr>
          <p:nvPr>
            <p:ph idx="1"/>
          </p:nvPr>
        </p:nvSpPr>
        <p:spPr>
          <a:xfrm>
            <a:off x="0" y="571480"/>
            <a:ext cx="9144000" cy="6143668"/>
          </a:xfrm>
        </p:spPr>
        <p:txBody>
          <a:bodyPr>
            <a:normAutofit fontScale="47500" lnSpcReduction="20000"/>
          </a:bodyPr>
          <a:lstStyle/>
          <a:p>
            <a:pPr fontAlgn="base"/>
            <a:r>
              <a:rPr lang="en-US" b="1" dirty="0" smtClean="0"/>
              <a:t>Size:</a:t>
            </a:r>
            <a:r>
              <a:rPr lang="en-US" dirty="0" smtClean="0"/>
              <a:t> While primary groups are usually small in a way that allows intimate and face-to-face contact between all its members, a secondary group can include thousands of people.</a:t>
            </a:r>
          </a:p>
          <a:p>
            <a:pPr fontAlgn="base"/>
            <a:r>
              <a:rPr lang="as-IN" dirty="0" smtClean="0"/>
              <a:t>আকাৰ: প্ৰাথমিক গোটসমূহ সাধাৰণতে এনেদৰে সৰু হ’লেও ইয়াৰ সকলো সদস্যৰ মাজত অন্তৰংগ আৰু মুখামুখি যোগাযোগৰ সুবিধা হয়, এটা গৌণ গোটত হাজাৰ হাজাৰ লোক অন্তৰ্ভুক্ত হ’ব পাৰে।</a:t>
            </a:r>
            <a:endParaRPr lang="en-US" dirty="0" smtClean="0"/>
          </a:p>
          <a:p>
            <a:pPr fontAlgn="base"/>
            <a:r>
              <a:rPr lang="en-US" b="1" dirty="0" smtClean="0"/>
              <a:t>Goals: </a:t>
            </a:r>
            <a:r>
              <a:rPr lang="en-US" dirty="0" smtClean="0"/>
              <a:t>In contrast with primary groups whose function is to socialize the individual and to provide them with social support, secondary groups have functions such as academic or professional goals or selling service.</a:t>
            </a:r>
          </a:p>
          <a:p>
            <a:pPr fontAlgn="base"/>
            <a:r>
              <a:rPr lang="as-IN" dirty="0" smtClean="0"/>
              <a:t>লক্ষ্য: যিবোৰ প্ৰাথমিক গোটৰ কাম ব্যক্তিক সামাজিক কৰি তোলা আৰু তেওঁলোকক সামাজিক সহায় প্ৰদান কৰা, তাৰ বিপৰীতে গৌণ গোটৰ কাৰ্য্য আছে যেনে শৈক্ষিক বা পেছাদাৰী লক্ষ্য বা বিক্ৰী সেৱা।</a:t>
            </a:r>
            <a:endParaRPr lang="en-US" dirty="0" smtClean="0"/>
          </a:p>
          <a:p>
            <a:pPr fontAlgn="base"/>
            <a:r>
              <a:rPr lang="en-US" b="1" dirty="0" smtClean="0"/>
              <a:t>Member relationships: </a:t>
            </a:r>
            <a:r>
              <a:rPr lang="en-US" dirty="0" smtClean="0"/>
              <a:t>While the relationships between the members of primary groups are emotionally close and intimate, the interactions between secondary group members are impersonal and sometimes formal. In fact, in large secondary groups such as corporations, all members of the group might not even personally know each other.</a:t>
            </a:r>
          </a:p>
          <a:p>
            <a:pPr fontAlgn="base"/>
            <a:r>
              <a:rPr lang="as-IN" dirty="0" smtClean="0"/>
              <a:t>সদস্যৰ সম্পৰ্ক: প্ৰাথমিক গোটৰ সদস্যসকলৰ মাজৰ সম্পৰ্ক আৱেগিকভাৱে ঘনিষ্ঠ আৰু অন্তৰংগ হ’লেও গৌণ গোটৰ সদস্যসকলৰ মাজৰ পাৰস্পৰিক ক্ৰিয়া-কলাপ ব্যক্তিহীন আৰু কেতিয়াবা আনুষ্ঠানিক। আচলতে নিগমৰ দৰে বৃহৎ গৌণ গোটত গোটৰ সকলো সদস্যই হয়তো ব্যক্তিগতভাৱেও ইজনে সিজনক চিনি নাপাবও পাৰে।</a:t>
            </a:r>
            <a:endParaRPr lang="en-US" dirty="0" smtClean="0"/>
          </a:p>
          <a:p>
            <a:pPr fontAlgn="base"/>
            <a:r>
              <a:rPr lang="en-US" b="1" dirty="0" smtClean="0"/>
              <a:t>Lasting: </a:t>
            </a:r>
            <a:r>
              <a:rPr lang="en-US" dirty="0" smtClean="0"/>
              <a:t>Due to the less personal and more formal characteristics of the secondary groups, its members can often exit these groups easier and be replaced with another individual. This, however, is often not the case in primary groups such as families or close friends.</a:t>
            </a:r>
          </a:p>
          <a:p>
            <a:pPr fontAlgn="base"/>
            <a:r>
              <a:rPr lang="as-IN" dirty="0" smtClean="0"/>
              <a:t>স্থায়ী: গৌণ গোটসমূহৰ কম ব্যক্তিগত আৰু অধিক আনুষ্ঠানিক বৈশিষ্ট্যৰ বাবে ইয়াৰ সদস্যসকলে প্ৰায়ে এই গোটসমূহৰ পৰা সহজেই ওলাই আহিব পাৰে আৰু তেওঁলোকৰ ঠাইত আন এজন ব্যক্তিক নিযুক্তি দিব পাৰে। কিন্তু পৰিয়াল বা ঘনিষ্ঠ বন্ধুৰ দৰে প্ৰাথমিক গোটত এইটো প্ৰায়ে নহয়।</a:t>
            </a:r>
            <a:endParaRPr lang="en-US" dirty="0" smtClean="0"/>
          </a:p>
          <a:p>
            <a:pPr fontAlgn="base"/>
            <a:r>
              <a:rPr lang="en-US" b="1" dirty="0" smtClean="0"/>
              <a:t>Age of initiation: </a:t>
            </a:r>
            <a:r>
              <a:rPr lang="en-US" dirty="0" smtClean="0"/>
              <a:t>Usually, membership to primary groups, such a families or neighborhoods, develop earlier in life. In contrast, individuals often become connected to secondary groups during adulthood.</a:t>
            </a:r>
          </a:p>
          <a:p>
            <a:pPr fontAlgn="base"/>
            <a:r>
              <a:rPr lang="as-IN" dirty="0" smtClean="0"/>
              <a:t>দীক্ষা লোৱাৰ বয়স: সাধাৰণতে প্ৰাথমিক গোট, যেনে পৰিয়াল বা চুবুৰীৰ সদস্যপদ জীৱনৰ আগতেই গঢ় লৈ উঠে। ইয়াৰ বিপৰীতে ব্যক্তিসকল প্ৰায়ে প্ৰাপ্তবয়স্ক কালত গৌণ গোটৰ সৈতে সংযুক্ত হৈ পৰে।</a:t>
            </a:r>
            <a:endParaRPr lang="en-US"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In-Group &amp; Out-Group</a:t>
            </a:r>
            <a:endParaRPr lang="en-US" dirty="0"/>
          </a:p>
        </p:txBody>
      </p:sp>
      <p:sp>
        <p:nvSpPr>
          <p:cNvPr id="3" name="Content Placeholder 2"/>
          <p:cNvSpPr>
            <a:spLocks noGrp="1"/>
          </p:cNvSpPr>
          <p:nvPr>
            <p:ph idx="1"/>
          </p:nvPr>
        </p:nvSpPr>
        <p:spPr>
          <a:xfrm>
            <a:off x="142844" y="1285860"/>
            <a:ext cx="8858312" cy="5357850"/>
          </a:xfrm>
        </p:spPr>
        <p:txBody>
          <a:bodyPr>
            <a:normAutofit fontScale="70000" lnSpcReduction="20000"/>
          </a:bodyPr>
          <a:lstStyle/>
          <a:p>
            <a:r>
              <a:rPr lang="en-US" dirty="0" smtClean="0"/>
              <a:t>Sumner classified groups into two: In-group &amp; Out-group</a:t>
            </a:r>
            <a:r>
              <a:rPr lang="en-US" dirty="0" smtClean="0"/>
              <a:t>.</a:t>
            </a:r>
          </a:p>
          <a:p>
            <a:r>
              <a:rPr lang="as-IN" dirty="0" smtClean="0"/>
              <a:t>ছামনাৰে গোটসমূহক দুটা ভাগত ভাগ কৰিছিল: ইন-গ্ৰুপ আৰু আউট-গ্ৰুপ।</a:t>
            </a:r>
            <a:endParaRPr lang="en-US" dirty="0" smtClean="0"/>
          </a:p>
          <a:p>
            <a:r>
              <a:rPr lang="en-US" dirty="0" smtClean="0"/>
              <a:t>In-Group: The group with which the individuals identifies himself are his in group, his family or tribe, caste, sex, occupation, religion by virtue of his awareness of likeness or consciousness of kind</a:t>
            </a:r>
            <a:r>
              <a:rPr lang="en-US" dirty="0" smtClean="0"/>
              <a:t>.</a:t>
            </a:r>
          </a:p>
          <a:p>
            <a:r>
              <a:rPr lang="as-IN" dirty="0" smtClean="0"/>
              <a:t>ইন-গ্ৰুপ: ব্যক্তিসকলে নিজকে যি গোটৰ সৈতে চিনাক্ত কৰে, সেই গোটটোৱেই তেওঁৰ গোটত, তেওঁৰ পৰিয়াল বা জনগোষ্ঠী, জাতি, লিংগ, বৃত্তি, ধৰ্ম।</a:t>
            </a:r>
            <a:endParaRPr lang="en-US" dirty="0" smtClean="0"/>
          </a:p>
          <a:p>
            <a:r>
              <a:rPr lang="en-US" dirty="0" smtClean="0"/>
              <a:t>He has feelings of attachments, sympathy, and affection towards members of these groups</a:t>
            </a:r>
            <a:r>
              <a:rPr lang="en-US" dirty="0" smtClean="0"/>
              <a:t>.</a:t>
            </a:r>
          </a:p>
          <a:p>
            <a:r>
              <a:rPr lang="as-IN" dirty="0" smtClean="0"/>
              <a:t>এই গোটবোৰৰ সদস্যসকলৰ প্ৰতি তেওঁৰ মোহ, সহানুভূতি আৰু মৰমৰ অনুভৱ থাকে।</a:t>
            </a:r>
            <a:endParaRPr lang="en-US" dirty="0" smtClean="0"/>
          </a:p>
          <a:p>
            <a:r>
              <a:rPr lang="en-US" dirty="0" smtClean="0"/>
              <a:t>He used the word “we” with reference to these groups</a:t>
            </a:r>
            <a:r>
              <a:rPr lang="en-US" dirty="0" smtClean="0"/>
              <a:t>.</a:t>
            </a:r>
          </a:p>
          <a:p>
            <a:r>
              <a:rPr lang="as-IN" dirty="0" smtClean="0"/>
              <a:t>এই গোটবোৰৰ কথা উল্লেখ কৰি তেওঁ “আমি” শব্দটো ব্যৱহাৰ কৰিছিল।</a:t>
            </a:r>
            <a:endParaRPr lang="en-US" dirty="0" smtClean="0"/>
          </a:p>
          <a:p>
            <a:r>
              <a:rPr lang="en-US" dirty="0" smtClean="0"/>
              <a:t>Examples: family, community etc</a:t>
            </a:r>
            <a:r>
              <a:rPr lang="en-US" dirty="0" smtClean="0"/>
              <a:t>.</a:t>
            </a:r>
          </a:p>
          <a:p>
            <a:r>
              <a:rPr lang="as-IN" dirty="0" smtClean="0"/>
              <a:t>উদাহৰণঃ পৰিয়াল, সম্প্ৰদায় ইত্যাদি।</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a:xfrm>
            <a:off x="214282" y="1142984"/>
            <a:ext cx="8715436" cy="5500726"/>
          </a:xfrm>
        </p:spPr>
        <p:txBody>
          <a:bodyPr>
            <a:normAutofit fontScale="70000" lnSpcReduction="20000"/>
          </a:bodyPr>
          <a:lstStyle/>
          <a:p>
            <a:r>
              <a:rPr lang="en-US" dirty="0" smtClean="0"/>
              <a:t>Out-Group: it is defined by the individual with relation to his in-group. Usually expressed in contrast between ‘they’ and ‘we</a:t>
            </a:r>
            <a:r>
              <a:rPr lang="en-US" dirty="0" smtClean="0"/>
              <a:t>’.</a:t>
            </a:r>
          </a:p>
          <a:p>
            <a:r>
              <a:rPr lang="as-IN" dirty="0" smtClean="0"/>
              <a:t>আউট-গ্ৰুপ: ব্যক্তিজনে নিজৰ ইন-গ্ৰুপৰ সম্পৰ্কত ইয়াক সংজ্ঞায়িত কৰে। সাধাৰণতে ‘তেওঁলোক’ আৰু ‘আমি’ৰ মাজৰ বৈপৰীত্যত প্ৰকাশ কৰা হয়।</a:t>
            </a:r>
            <a:endParaRPr lang="en-US" dirty="0" smtClean="0"/>
          </a:p>
          <a:p>
            <a:r>
              <a:rPr lang="en-US" dirty="0" smtClean="0"/>
              <a:t>The relationship of an individual to his out-group is marked by a sense of remoteness or detachment and sometimes even of hostility(unfriendliness</a:t>
            </a:r>
            <a:r>
              <a:rPr lang="en-US" dirty="0" smtClean="0"/>
              <a:t>).</a:t>
            </a:r>
          </a:p>
          <a:p>
            <a:r>
              <a:rPr lang="as-IN" dirty="0" smtClean="0"/>
              <a:t>ব্যক্তি এজনৰ নিজৰ বাহিৰৰ গোটৰ সৈতে সম্পৰ্কত দূৰত্ব বা বিচ্ছিন্নতা আৰু কেতিয়াবা আনকি শত্ৰুতা(অবন্ধুত্ব)ৰ অনুভূতিৰ দ্বাৰা চিহ্নিত কৰা হয়।</a:t>
            </a:r>
            <a:endParaRPr lang="en-US" dirty="0" smtClean="0"/>
          </a:p>
          <a:p>
            <a:r>
              <a:rPr lang="en-US" dirty="0" smtClean="0"/>
              <a:t>Actually, these distinction comes from only sense of attitudes towards groups, and their use of pronouns ‘we’ and ‘they’. There is no such any important formal distinction</a:t>
            </a:r>
            <a:r>
              <a:rPr lang="en-US" dirty="0" smtClean="0"/>
              <a:t>.</a:t>
            </a:r>
          </a:p>
          <a:p>
            <a:r>
              <a:rPr lang="as-IN" dirty="0" smtClean="0"/>
              <a:t>আচলতে এই পাৰ্থক্যবোৰ কেৱল গোটৰ প্ৰতি থকা মনোভাৱৰ পৰাই আহিছে, আৰু তেওঁলোকৰ সৰ্বনাম ‘আমি’ আৰু ‘তেওঁলোক’ৰ ব্যৱহাৰৰ পৰা। তেনে কোনো গুৰুত্বপূৰ্ণ আনুষ্ঠানিক পাৰ্থক্য নাই।</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r>
              <a:rPr lang="en-US" dirty="0" smtClean="0"/>
              <a:t>Differences</a:t>
            </a:r>
            <a:endParaRPr lang="en-US" dirty="0"/>
          </a:p>
        </p:txBody>
      </p:sp>
      <p:sp>
        <p:nvSpPr>
          <p:cNvPr id="3" name="Content Placeholder 2"/>
          <p:cNvSpPr>
            <a:spLocks noGrp="1"/>
          </p:cNvSpPr>
          <p:nvPr>
            <p:ph idx="1"/>
          </p:nvPr>
        </p:nvSpPr>
        <p:spPr>
          <a:xfrm>
            <a:off x="142844" y="857232"/>
            <a:ext cx="8858312" cy="5857916"/>
          </a:xfrm>
        </p:spPr>
        <p:txBody>
          <a:bodyPr>
            <a:normAutofit fontScale="55000" lnSpcReduction="20000"/>
          </a:bodyPr>
          <a:lstStyle/>
          <a:p>
            <a:r>
              <a:rPr lang="en-US" dirty="0" smtClean="0"/>
              <a:t>The groups with which individual identifies himself are his in group. one’s family, one’s college are example of his in group. But out groups refers to those groups with which individual do not identify himself. These are outside groups. Pakistan is an out group for Indians</a:t>
            </a:r>
            <a:r>
              <a:rPr lang="en-US" dirty="0" smtClean="0"/>
              <a:t>.</a:t>
            </a:r>
          </a:p>
          <a:p>
            <a:r>
              <a:rPr lang="as-IN" dirty="0" smtClean="0"/>
              <a:t>ব্যক্তিয়ে যিবোৰ গোটৰ সৈতে নিজকে চিনাক্ত কৰে সেইবোৰ গোটত তেওঁৰ। এজনৰ পৰিয়াল, এজনৰ কলেজ গোটত তেওঁৰ উদাহৰণ। কিন্তু আউট গ্ৰুপ বুলিলে সেই গোটবোৰক বুজোৱা হয়, যাৰ লগত ব্যক্তিয়ে নিজকে চিনাক্ত নকৰে। এইবোৰ বাহিৰৰ গোট। ভাৰতীয়ৰ বাবে পাকিস্তান আউট গ্ৰুপ।</a:t>
            </a:r>
            <a:endParaRPr lang="en-US" dirty="0" smtClean="0"/>
          </a:p>
          <a:p>
            <a:r>
              <a:rPr lang="en-US" dirty="0" smtClean="0"/>
              <a:t>In group members use the term ‘we’ to express themselves but they use the term ‘they’ for the members of out-group</a:t>
            </a:r>
            <a:r>
              <a:rPr lang="en-US" dirty="0" smtClean="0"/>
              <a:t>.</a:t>
            </a:r>
          </a:p>
          <a:p>
            <a:r>
              <a:rPr lang="as-IN" dirty="0" smtClean="0"/>
              <a:t>গোটত সদস্যসকলে নিজকে প্ৰকাশ কৰিবলৈ ‘আমি’ শব্দটো ব্যৱহাৰ কৰে কিন্তু তেওঁলোকে আউট-গ্ৰুপৰ সদস্যসকলৰ বাবে ‘তেওঁলোক’ শব্দটো ব্যৱহাৰ কৰে।</a:t>
            </a:r>
            <a:endParaRPr lang="en-US" dirty="0" smtClean="0"/>
          </a:p>
          <a:p>
            <a:r>
              <a:rPr lang="en-US" dirty="0" smtClean="0"/>
              <a:t>Individual is the member of his in group whereas he is not at all a member of his out group</a:t>
            </a:r>
            <a:r>
              <a:rPr lang="en-US" dirty="0" smtClean="0"/>
              <a:t>.</a:t>
            </a:r>
          </a:p>
          <a:p>
            <a:r>
              <a:rPr lang="as-IN" dirty="0" smtClean="0"/>
              <a:t>ব্যক্তিগত তেওঁৰ ইন গ্ৰুপৰ সদস্য আনহাতে তেওঁ নিজৰ আউট গ্ৰুপৰ সদস্য নহয়।</a:t>
            </a:r>
            <a:endParaRPr lang="en-US" dirty="0" smtClean="0"/>
          </a:p>
          <a:p>
            <a:r>
              <a:rPr lang="en-US" dirty="0" smtClean="0"/>
              <a:t>In group based on ethnocentrism(judging ones own culture against another). Ethnocentrism is one of the important characteristic of in group. But out group is not based on ethnocentrism</a:t>
            </a:r>
            <a:r>
              <a:rPr lang="en-US" dirty="0" smtClean="0"/>
              <a:t>.</a:t>
            </a:r>
          </a:p>
          <a:p>
            <a:r>
              <a:rPr lang="as-IN" dirty="0" smtClean="0"/>
              <a:t>নৃগোষ্ঠীকেন্দ্ৰিকতাবাদৰ ওপৰত ভিত্তি কৰি গোটত(নিজৰ সংস্কৃতিক আন এজনৰ বিপৰীতে বিচাৰ কৰা)। গ্ৰুপত নৃগোষ্ঠীকেন্দ্ৰিকতাবাদৰ অন্যতম গুৰুত্বপূৰ্ণ বৈশিষ্ট্য। কিন্তু আউট গ্ৰুপ নৃগোষ্ঠীকেন্দ্ৰিকতাবাদৰ ওপৰত ভিত্তি কৰি কৰা হোৱা নাই।</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1306</Words>
  <Application>Microsoft Office PowerPoint</Application>
  <PresentationFormat>On-screen Show (4:3)</PresentationFormat>
  <Paragraphs>104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SOCIAL GROUP (সামাজিক গোট)</vt:lpstr>
      <vt:lpstr>PRIMARY GROUP(প্ৰাথমিক গোট)</vt:lpstr>
      <vt:lpstr>Characteristics of primary group প্ৰাথমিক গোটৰ বৈশিষ্ট্য</vt:lpstr>
      <vt:lpstr>Importance of Primary Group</vt:lpstr>
      <vt:lpstr>SECONDARY GROUPS (মাধ্যমিক গোট)</vt:lpstr>
      <vt:lpstr>DIFFERENCE BETWEEN PRIMARY GROUP AND SECONDARY GROUP</vt:lpstr>
      <vt:lpstr>In-Group &amp; Out-Group</vt:lpstr>
      <vt:lpstr>Contd….</vt:lpstr>
      <vt:lpstr>Differences</vt:lpstr>
      <vt:lpstr>Contd…</vt:lpstr>
      <vt:lpstr>REFERENCE GROUP</vt:lpstr>
      <vt:lpstr>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GROUP</dc:title>
  <dc:creator>trinayantalukdar007@gmail.com</dc:creator>
  <cp:lastModifiedBy>trinayantalukdar007@gmail.com</cp:lastModifiedBy>
  <cp:revision>13</cp:revision>
  <dcterms:created xsi:type="dcterms:W3CDTF">2023-08-03T07:26:11Z</dcterms:created>
  <dcterms:modified xsi:type="dcterms:W3CDTF">2023-08-30T05:40:13Z</dcterms:modified>
</cp:coreProperties>
</file>